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4"/>
    <p:sldMasterId id="214748369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Playfair Display Medium"/>
      <p:regular r:id="rId17"/>
      <p:bold r:id="rId18"/>
      <p:italic r:id="rId19"/>
      <p:boldItalic r:id="rId20"/>
    </p:embeddedFont>
    <p:embeddedFont>
      <p:font typeface="Playfair Displ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Medium-boldItalic.fntdata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aven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MavenPr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fairDisplayMedium-regular.fntdata"/><Relationship Id="rId16" Type="http://schemas.openxmlformats.org/officeDocument/2006/relationships/slide" Target="slides/slide10.xml"/><Relationship Id="rId19" Type="http://schemas.openxmlformats.org/officeDocument/2006/relationships/font" Target="fonts/PlayfairDisplayMedium-italic.fntdata"/><Relationship Id="rId18" Type="http://schemas.openxmlformats.org/officeDocument/2006/relationships/font" Target="fonts/PlayfairDisplay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7459f250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7459f250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7459f250b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7459f250b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7459f250b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7459f250b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459f250b8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459f250b8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459f250b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459f250b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7459f250b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7459f250b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7459f250b8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7459f250b8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7459f250b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7459f250b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7459f250b8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7459f250b8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7459f250b8_0_10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7459f250b8_0_1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only">
  <p:cSld name="BLANK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276075" y="457200"/>
            <a:ext cx="57132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text boxes">
  <p:cSld name="BLANK_1_1_1_1_8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276075" y="457200"/>
            <a:ext cx="57132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2" type="subTitle"/>
          </p:nvPr>
        </p:nvSpPr>
        <p:spPr>
          <a:xfrm>
            <a:off x="407100" y="1488125"/>
            <a:ext cx="13590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3" type="subTitle"/>
          </p:nvPr>
        </p:nvSpPr>
        <p:spPr>
          <a:xfrm>
            <a:off x="2710550" y="1488125"/>
            <a:ext cx="13590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4" type="subTitle"/>
          </p:nvPr>
        </p:nvSpPr>
        <p:spPr>
          <a:xfrm>
            <a:off x="5014000" y="1488125"/>
            <a:ext cx="13590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5" type="subTitle"/>
          </p:nvPr>
        </p:nvSpPr>
        <p:spPr>
          <a:xfrm>
            <a:off x="7317450" y="1488125"/>
            <a:ext cx="13590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6" type="body"/>
          </p:nvPr>
        </p:nvSpPr>
        <p:spPr>
          <a:xfrm>
            <a:off x="407100" y="1895400"/>
            <a:ext cx="1422300" cy="7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66" name="Google Shape;66;p15"/>
          <p:cNvSpPr txBox="1"/>
          <p:nvPr>
            <p:ph idx="7" type="body"/>
          </p:nvPr>
        </p:nvSpPr>
        <p:spPr>
          <a:xfrm>
            <a:off x="2710550" y="1895400"/>
            <a:ext cx="1422300" cy="7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67" name="Google Shape;67;p15"/>
          <p:cNvSpPr txBox="1"/>
          <p:nvPr>
            <p:ph idx="8" type="body"/>
          </p:nvPr>
        </p:nvSpPr>
        <p:spPr>
          <a:xfrm>
            <a:off x="5014000" y="1895400"/>
            <a:ext cx="1422300" cy="7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68" name="Google Shape;68;p15"/>
          <p:cNvSpPr txBox="1"/>
          <p:nvPr>
            <p:ph idx="9" type="body"/>
          </p:nvPr>
        </p:nvSpPr>
        <p:spPr>
          <a:xfrm>
            <a:off x="7317450" y="1895400"/>
            <a:ext cx="1422300" cy="7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text boxes with small statement">
  <p:cSld name="BLANK_1_1_1_1_6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5503325" y="524750"/>
            <a:ext cx="3356100" cy="8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■"/>
              <a:defRPr sz="1800"/>
            </a:lvl9pPr>
          </a:lstStyle>
          <a:p/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276075" y="457200"/>
            <a:ext cx="50001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2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6"/>
          <p:cNvSpPr txBox="1"/>
          <p:nvPr>
            <p:ph idx="3" type="subTitle"/>
          </p:nvPr>
        </p:nvSpPr>
        <p:spPr>
          <a:xfrm>
            <a:off x="279528" y="2903871"/>
            <a:ext cx="19701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4" type="subTitle"/>
          </p:nvPr>
        </p:nvSpPr>
        <p:spPr>
          <a:xfrm>
            <a:off x="2489940" y="2903871"/>
            <a:ext cx="19701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5" type="subTitle"/>
          </p:nvPr>
        </p:nvSpPr>
        <p:spPr>
          <a:xfrm>
            <a:off x="4695138" y="2903871"/>
            <a:ext cx="19701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6" type="subTitle"/>
          </p:nvPr>
        </p:nvSpPr>
        <p:spPr>
          <a:xfrm>
            <a:off x="6900335" y="2903871"/>
            <a:ext cx="19701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7" type="body"/>
          </p:nvPr>
        </p:nvSpPr>
        <p:spPr>
          <a:xfrm>
            <a:off x="274950" y="3206259"/>
            <a:ext cx="19701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79" name="Google Shape;79;p16"/>
          <p:cNvSpPr txBox="1"/>
          <p:nvPr>
            <p:ph idx="8" type="body"/>
          </p:nvPr>
        </p:nvSpPr>
        <p:spPr>
          <a:xfrm>
            <a:off x="2489940" y="3206259"/>
            <a:ext cx="19701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80" name="Google Shape;80;p16"/>
          <p:cNvSpPr txBox="1"/>
          <p:nvPr>
            <p:ph idx="9" type="body"/>
          </p:nvPr>
        </p:nvSpPr>
        <p:spPr>
          <a:xfrm>
            <a:off x="4704930" y="3206259"/>
            <a:ext cx="19701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81" name="Google Shape;81;p16"/>
          <p:cNvSpPr txBox="1"/>
          <p:nvPr>
            <p:ph idx="13" type="body"/>
          </p:nvPr>
        </p:nvSpPr>
        <p:spPr>
          <a:xfrm>
            <a:off x="6900335" y="3206259"/>
            <a:ext cx="19701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82" name="Google Shape;82;p16"/>
          <p:cNvSpPr txBox="1"/>
          <p:nvPr>
            <p:ph idx="14" type="subTitle"/>
          </p:nvPr>
        </p:nvSpPr>
        <p:spPr>
          <a:xfrm>
            <a:off x="279525" y="2672823"/>
            <a:ext cx="382500" cy="147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5" type="subTitle"/>
          </p:nvPr>
        </p:nvSpPr>
        <p:spPr>
          <a:xfrm>
            <a:off x="2489950" y="2672823"/>
            <a:ext cx="382500" cy="147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6" type="subTitle"/>
          </p:nvPr>
        </p:nvSpPr>
        <p:spPr>
          <a:xfrm>
            <a:off x="4700375" y="2672823"/>
            <a:ext cx="382500" cy="147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7" type="subTitle"/>
          </p:nvPr>
        </p:nvSpPr>
        <p:spPr>
          <a:xfrm>
            <a:off x="6910800" y="2672823"/>
            <a:ext cx="382500" cy="147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Playfair Display"/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right image and 2 text boxes">
  <p:cSld name="BLANK_1_1_1_1_5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276075" y="457200"/>
            <a:ext cx="6432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/>
          <p:nvPr>
            <p:ph idx="2" type="pic"/>
          </p:nvPr>
        </p:nvSpPr>
        <p:spPr>
          <a:xfrm>
            <a:off x="6802800" y="0"/>
            <a:ext cx="2341200" cy="1189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4682775" y="2717425"/>
            <a:ext cx="2026200" cy="3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3" type="subTitle"/>
          </p:nvPr>
        </p:nvSpPr>
        <p:spPr>
          <a:xfrm>
            <a:off x="6843453" y="2717425"/>
            <a:ext cx="2030100" cy="3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4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5" type="body"/>
          </p:nvPr>
        </p:nvSpPr>
        <p:spPr>
          <a:xfrm>
            <a:off x="4682775" y="3042765"/>
            <a:ext cx="20262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94" name="Google Shape;94;p17"/>
          <p:cNvSpPr txBox="1"/>
          <p:nvPr>
            <p:ph idx="6" type="body"/>
          </p:nvPr>
        </p:nvSpPr>
        <p:spPr>
          <a:xfrm>
            <a:off x="6843455" y="3042765"/>
            <a:ext cx="20301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peakers info">
  <p:cSld name="BLANK_1_1_1_1_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5461825" y="850"/>
            <a:ext cx="3682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1987875" y="1422801"/>
            <a:ext cx="1578300" cy="4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2" type="subTitle"/>
          </p:nvPr>
        </p:nvSpPr>
        <p:spPr>
          <a:xfrm>
            <a:off x="1987875" y="1849116"/>
            <a:ext cx="1547700" cy="3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9" name="Google Shape;99;p18"/>
          <p:cNvSpPr/>
          <p:nvPr>
            <p:ph idx="3" type="pic"/>
          </p:nvPr>
        </p:nvSpPr>
        <p:spPr>
          <a:xfrm>
            <a:off x="-50" y="1424175"/>
            <a:ext cx="1838100" cy="32670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8"/>
          <p:cNvSpPr/>
          <p:nvPr>
            <p:ph idx="4" type="pic"/>
          </p:nvPr>
        </p:nvSpPr>
        <p:spPr>
          <a:xfrm>
            <a:off x="4527160" y="1424175"/>
            <a:ext cx="1838100" cy="3267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8"/>
          <p:cNvSpPr txBox="1"/>
          <p:nvPr>
            <p:ph idx="5" type="subTitle"/>
          </p:nvPr>
        </p:nvSpPr>
        <p:spPr>
          <a:xfrm>
            <a:off x="6525486" y="1422801"/>
            <a:ext cx="1578300" cy="4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6" type="subTitle"/>
          </p:nvPr>
        </p:nvSpPr>
        <p:spPr>
          <a:xfrm>
            <a:off x="6525486" y="1849116"/>
            <a:ext cx="1547700" cy="3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276075" y="457200"/>
            <a:ext cx="42489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7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8"/>
          <p:cNvSpPr txBox="1"/>
          <p:nvPr>
            <p:ph idx="8" type="body"/>
          </p:nvPr>
        </p:nvSpPr>
        <p:spPr>
          <a:xfrm>
            <a:off x="1987875" y="3545425"/>
            <a:ext cx="1755000" cy="82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●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○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■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●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○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■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●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○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■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9" type="body"/>
          </p:nvPr>
        </p:nvSpPr>
        <p:spPr>
          <a:xfrm>
            <a:off x="6536675" y="3545425"/>
            <a:ext cx="1699800" cy="82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●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○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■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●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○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■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●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○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Char char="■"/>
              <a:defRPr sz="1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BLANK_1_1_1_1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>
            <p:ph idx="2" type="pic"/>
          </p:nvPr>
        </p:nvSpPr>
        <p:spPr>
          <a:xfrm>
            <a:off x="4138225" y="517875"/>
            <a:ext cx="1152300" cy="12036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9"/>
          <p:cNvSpPr/>
          <p:nvPr>
            <p:ph idx="3" type="pic"/>
          </p:nvPr>
        </p:nvSpPr>
        <p:spPr>
          <a:xfrm>
            <a:off x="4138225" y="1957188"/>
            <a:ext cx="1152300" cy="12036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9"/>
          <p:cNvSpPr/>
          <p:nvPr>
            <p:ph idx="4" type="pic"/>
          </p:nvPr>
        </p:nvSpPr>
        <p:spPr>
          <a:xfrm>
            <a:off x="4138213" y="3403813"/>
            <a:ext cx="1152300" cy="12036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9"/>
          <p:cNvSpPr/>
          <p:nvPr>
            <p:ph idx="5" type="pic"/>
          </p:nvPr>
        </p:nvSpPr>
        <p:spPr>
          <a:xfrm>
            <a:off x="6573252" y="517875"/>
            <a:ext cx="1152300" cy="12036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9"/>
          <p:cNvSpPr/>
          <p:nvPr>
            <p:ph idx="6" type="pic"/>
          </p:nvPr>
        </p:nvSpPr>
        <p:spPr>
          <a:xfrm>
            <a:off x="6573252" y="1957188"/>
            <a:ext cx="1152300" cy="12036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9"/>
          <p:cNvSpPr/>
          <p:nvPr>
            <p:ph idx="7" type="pic"/>
          </p:nvPr>
        </p:nvSpPr>
        <p:spPr>
          <a:xfrm>
            <a:off x="6573252" y="3403813"/>
            <a:ext cx="1152300" cy="12036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9"/>
          <p:cNvSpPr txBox="1"/>
          <p:nvPr>
            <p:ph idx="1" type="subTitle"/>
          </p:nvPr>
        </p:nvSpPr>
        <p:spPr>
          <a:xfrm>
            <a:off x="5406561" y="3413650"/>
            <a:ext cx="10191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8" type="subTitle"/>
          </p:nvPr>
        </p:nvSpPr>
        <p:spPr>
          <a:xfrm>
            <a:off x="5406561" y="1951475"/>
            <a:ext cx="10191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9" type="subTitle"/>
          </p:nvPr>
        </p:nvSpPr>
        <p:spPr>
          <a:xfrm>
            <a:off x="5406561" y="518225"/>
            <a:ext cx="10191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3" type="subTitle"/>
          </p:nvPr>
        </p:nvSpPr>
        <p:spPr>
          <a:xfrm>
            <a:off x="7840736" y="3413650"/>
            <a:ext cx="10191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4" type="subTitle"/>
          </p:nvPr>
        </p:nvSpPr>
        <p:spPr>
          <a:xfrm>
            <a:off x="7840736" y="1951475"/>
            <a:ext cx="10191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15" type="subTitle"/>
          </p:nvPr>
        </p:nvSpPr>
        <p:spPr>
          <a:xfrm>
            <a:off x="7840736" y="518225"/>
            <a:ext cx="10191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6" type="subTitle"/>
          </p:nvPr>
        </p:nvSpPr>
        <p:spPr>
          <a:xfrm>
            <a:off x="5406550" y="1480150"/>
            <a:ext cx="1019100" cy="24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22" name="Google Shape;122;p19"/>
          <p:cNvSpPr txBox="1"/>
          <p:nvPr>
            <p:ph idx="17" type="subTitle"/>
          </p:nvPr>
        </p:nvSpPr>
        <p:spPr>
          <a:xfrm>
            <a:off x="7840725" y="1480150"/>
            <a:ext cx="1019100" cy="24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23" name="Google Shape;123;p19"/>
          <p:cNvSpPr txBox="1"/>
          <p:nvPr>
            <p:ph idx="18" type="subTitle"/>
          </p:nvPr>
        </p:nvSpPr>
        <p:spPr>
          <a:xfrm>
            <a:off x="5406550" y="2923778"/>
            <a:ext cx="1019100" cy="24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24" name="Google Shape;124;p19"/>
          <p:cNvSpPr txBox="1"/>
          <p:nvPr>
            <p:ph idx="19" type="subTitle"/>
          </p:nvPr>
        </p:nvSpPr>
        <p:spPr>
          <a:xfrm>
            <a:off x="7840725" y="2923778"/>
            <a:ext cx="1019100" cy="24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25" name="Google Shape;125;p19"/>
          <p:cNvSpPr txBox="1"/>
          <p:nvPr>
            <p:ph idx="20" type="subTitle"/>
          </p:nvPr>
        </p:nvSpPr>
        <p:spPr>
          <a:xfrm>
            <a:off x="5406550" y="4367403"/>
            <a:ext cx="1019100" cy="24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26" name="Google Shape;126;p19"/>
          <p:cNvSpPr txBox="1"/>
          <p:nvPr>
            <p:ph idx="21" type="subTitle"/>
          </p:nvPr>
        </p:nvSpPr>
        <p:spPr>
          <a:xfrm>
            <a:off x="7840725" y="4367403"/>
            <a:ext cx="1019100" cy="24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27" name="Google Shape;127;p19"/>
          <p:cNvSpPr txBox="1"/>
          <p:nvPr>
            <p:ph type="title"/>
          </p:nvPr>
        </p:nvSpPr>
        <p:spPr>
          <a:xfrm>
            <a:off x="276075" y="457200"/>
            <a:ext cx="38001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2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BLANK_1_1_1_1_1_1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276075" y="457200"/>
            <a:ext cx="8594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0"/>
          <p:cNvSpPr txBox="1"/>
          <p:nvPr>
            <p:ph idx="2" type="body"/>
          </p:nvPr>
        </p:nvSpPr>
        <p:spPr>
          <a:xfrm>
            <a:off x="276075" y="1763425"/>
            <a:ext cx="4342800" cy="7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with picture">
  <p:cSld name="BLANK_1_1_1_1_1_1_1_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1182150" y="1765350"/>
            <a:ext cx="6779700" cy="176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2" type="title"/>
          </p:nvPr>
        </p:nvSpPr>
        <p:spPr>
          <a:xfrm>
            <a:off x="1182150" y="4058050"/>
            <a:ext cx="67797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1"/>
          <p:cNvSpPr/>
          <p:nvPr>
            <p:ph idx="3" type="pic"/>
          </p:nvPr>
        </p:nvSpPr>
        <p:spPr>
          <a:xfrm>
            <a:off x="0" y="0"/>
            <a:ext cx="9144000" cy="1079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270983" y="1985025"/>
            <a:ext cx="33429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43" name="Google Shape;143;p22"/>
          <p:cNvSpPr txBox="1"/>
          <p:nvPr>
            <p:ph idx="2" type="title"/>
          </p:nvPr>
        </p:nvSpPr>
        <p:spPr>
          <a:xfrm>
            <a:off x="270983" y="2922825"/>
            <a:ext cx="3342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3" type="title"/>
          </p:nvPr>
        </p:nvSpPr>
        <p:spPr>
          <a:xfrm>
            <a:off x="270983" y="3860625"/>
            <a:ext cx="3342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4" type="title"/>
          </p:nvPr>
        </p:nvSpPr>
        <p:spPr>
          <a:xfrm>
            <a:off x="4858317" y="1985025"/>
            <a:ext cx="3342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5" type="title"/>
          </p:nvPr>
        </p:nvSpPr>
        <p:spPr>
          <a:xfrm>
            <a:off x="4858317" y="2922825"/>
            <a:ext cx="3342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6" type="title"/>
          </p:nvPr>
        </p:nvSpPr>
        <p:spPr>
          <a:xfrm>
            <a:off x="4858317" y="3860625"/>
            <a:ext cx="33429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7" type="title"/>
          </p:nvPr>
        </p:nvSpPr>
        <p:spPr>
          <a:xfrm>
            <a:off x="276075" y="457200"/>
            <a:ext cx="8594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2"/>
          <p:cNvSpPr txBox="1"/>
          <p:nvPr>
            <p:ph idx="8" type="subTitle"/>
          </p:nvPr>
        </p:nvSpPr>
        <p:spPr>
          <a:xfrm>
            <a:off x="271825" y="17974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152" name="Google Shape;152;p22"/>
          <p:cNvSpPr txBox="1"/>
          <p:nvPr>
            <p:ph idx="9" type="subTitle"/>
          </p:nvPr>
        </p:nvSpPr>
        <p:spPr>
          <a:xfrm>
            <a:off x="4858700" y="17974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153" name="Google Shape;153;p22"/>
          <p:cNvSpPr txBox="1"/>
          <p:nvPr>
            <p:ph idx="13" type="subTitle"/>
          </p:nvPr>
        </p:nvSpPr>
        <p:spPr>
          <a:xfrm>
            <a:off x="271825" y="27352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154" name="Google Shape;154;p22"/>
          <p:cNvSpPr txBox="1"/>
          <p:nvPr>
            <p:ph idx="14" type="subTitle"/>
          </p:nvPr>
        </p:nvSpPr>
        <p:spPr>
          <a:xfrm>
            <a:off x="271825" y="36730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155" name="Google Shape;155;p22"/>
          <p:cNvSpPr txBox="1"/>
          <p:nvPr>
            <p:ph idx="15" type="subTitle"/>
          </p:nvPr>
        </p:nvSpPr>
        <p:spPr>
          <a:xfrm>
            <a:off x="4858700" y="27352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156" name="Google Shape;156;p22"/>
          <p:cNvSpPr txBox="1"/>
          <p:nvPr>
            <p:ph idx="16" type="subTitle"/>
          </p:nvPr>
        </p:nvSpPr>
        <p:spPr>
          <a:xfrm>
            <a:off x="4858700" y="36730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image with right text">
  <p:cSld name="BLANK_1_1_1_1_1_1_1_1_1_1_1_1_1_1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>
            <p:ph idx="2" type="pic"/>
          </p:nvPr>
        </p:nvSpPr>
        <p:spPr>
          <a:xfrm>
            <a:off x="0" y="0"/>
            <a:ext cx="4348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3"/>
          <p:cNvSpPr txBox="1"/>
          <p:nvPr>
            <p:ph idx="1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4618950" y="457200"/>
            <a:ext cx="42516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3"/>
          <p:cNvSpPr txBox="1"/>
          <p:nvPr>
            <p:ph idx="3" type="subTitle"/>
          </p:nvPr>
        </p:nvSpPr>
        <p:spPr>
          <a:xfrm>
            <a:off x="4618950" y="2823908"/>
            <a:ext cx="4251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4" type="body"/>
          </p:nvPr>
        </p:nvSpPr>
        <p:spPr>
          <a:xfrm>
            <a:off x="4618950" y="3457500"/>
            <a:ext cx="4251600" cy="9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ight image">
  <p:cSld name="BLANK_1_1_1_1_1_1_1_1_1_1_1_1_1_1_1_1_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>
            <p:ph idx="2" type="pic"/>
          </p:nvPr>
        </p:nvSpPr>
        <p:spPr>
          <a:xfrm>
            <a:off x="6877724" y="0"/>
            <a:ext cx="2266200" cy="34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276075" y="457200"/>
            <a:ext cx="8594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1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5"/>
          <p:cNvSpPr txBox="1"/>
          <p:nvPr>
            <p:ph type="title"/>
          </p:nvPr>
        </p:nvSpPr>
        <p:spPr>
          <a:xfrm>
            <a:off x="276075" y="457200"/>
            <a:ext cx="8594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1114250" y="1879000"/>
            <a:ext cx="918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2" type="subTitle"/>
          </p:nvPr>
        </p:nvSpPr>
        <p:spPr>
          <a:xfrm>
            <a:off x="2135350" y="1879000"/>
            <a:ext cx="29334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3" type="subTitle"/>
          </p:nvPr>
        </p:nvSpPr>
        <p:spPr>
          <a:xfrm>
            <a:off x="5787475" y="1912900"/>
            <a:ext cx="3072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4" type="subTitle"/>
          </p:nvPr>
        </p:nvSpPr>
        <p:spPr>
          <a:xfrm>
            <a:off x="1114250" y="2816800"/>
            <a:ext cx="918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5" type="subTitle"/>
          </p:nvPr>
        </p:nvSpPr>
        <p:spPr>
          <a:xfrm>
            <a:off x="2135350" y="2816800"/>
            <a:ext cx="29334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6" type="subTitle"/>
          </p:nvPr>
        </p:nvSpPr>
        <p:spPr>
          <a:xfrm>
            <a:off x="5787475" y="2850700"/>
            <a:ext cx="3072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7" type="subTitle"/>
          </p:nvPr>
        </p:nvSpPr>
        <p:spPr>
          <a:xfrm>
            <a:off x="1114250" y="3754600"/>
            <a:ext cx="918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8" type="subTitle"/>
          </p:nvPr>
        </p:nvSpPr>
        <p:spPr>
          <a:xfrm>
            <a:off x="2135350" y="3754600"/>
            <a:ext cx="29334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9" type="subTitle"/>
          </p:nvPr>
        </p:nvSpPr>
        <p:spPr>
          <a:xfrm>
            <a:off x="5787475" y="3788500"/>
            <a:ext cx="3072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display 1">
  <p:cSld name="CUSTOM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6"/>
          <p:cNvSpPr txBox="1"/>
          <p:nvPr>
            <p:ph type="title"/>
          </p:nvPr>
        </p:nvSpPr>
        <p:spPr>
          <a:xfrm>
            <a:off x="837250" y="457200"/>
            <a:ext cx="68856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4" name="Google Shape;184;p26"/>
          <p:cNvSpPr txBox="1"/>
          <p:nvPr>
            <p:ph idx="1" type="subTitle"/>
          </p:nvPr>
        </p:nvSpPr>
        <p:spPr>
          <a:xfrm>
            <a:off x="276075" y="1194000"/>
            <a:ext cx="1990200" cy="5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185" name="Google Shape;185;p26"/>
          <p:cNvSpPr txBox="1"/>
          <p:nvPr>
            <p:ph idx="2" type="subTitle"/>
          </p:nvPr>
        </p:nvSpPr>
        <p:spPr>
          <a:xfrm>
            <a:off x="3074775" y="1194000"/>
            <a:ext cx="4164900" cy="2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186" name="Google Shape;186;p26"/>
          <p:cNvSpPr txBox="1"/>
          <p:nvPr>
            <p:ph idx="3" type="body"/>
          </p:nvPr>
        </p:nvSpPr>
        <p:spPr>
          <a:xfrm>
            <a:off x="3074775" y="1873600"/>
            <a:ext cx="1513500" cy="11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187" name="Google Shape;187;p26"/>
          <p:cNvSpPr txBox="1"/>
          <p:nvPr>
            <p:ph idx="4" type="subTitle"/>
          </p:nvPr>
        </p:nvSpPr>
        <p:spPr>
          <a:xfrm>
            <a:off x="3074775" y="1637950"/>
            <a:ext cx="15135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8" name="Google Shape;188;p26"/>
          <p:cNvSpPr txBox="1"/>
          <p:nvPr>
            <p:ph idx="5" type="body"/>
          </p:nvPr>
        </p:nvSpPr>
        <p:spPr>
          <a:xfrm>
            <a:off x="4882875" y="1873600"/>
            <a:ext cx="1513500" cy="11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189" name="Google Shape;189;p26"/>
          <p:cNvSpPr txBox="1"/>
          <p:nvPr>
            <p:ph idx="6" type="subTitle"/>
          </p:nvPr>
        </p:nvSpPr>
        <p:spPr>
          <a:xfrm>
            <a:off x="4882875" y="1637950"/>
            <a:ext cx="15135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0" name="Google Shape;190;p26"/>
          <p:cNvSpPr txBox="1"/>
          <p:nvPr>
            <p:ph idx="7" type="body"/>
          </p:nvPr>
        </p:nvSpPr>
        <p:spPr>
          <a:xfrm>
            <a:off x="6690975" y="1873600"/>
            <a:ext cx="1513500" cy="11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191" name="Google Shape;191;p26"/>
          <p:cNvSpPr txBox="1"/>
          <p:nvPr>
            <p:ph idx="8" type="subTitle"/>
          </p:nvPr>
        </p:nvSpPr>
        <p:spPr>
          <a:xfrm>
            <a:off x="6690975" y="1637950"/>
            <a:ext cx="15135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2" name="Google Shape;192;p26"/>
          <p:cNvSpPr txBox="1"/>
          <p:nvPr>
            <p:ph idx="9" type="subTitle"/>
          </p:nvPr>
        </p:nvSpPr>
        <p:spPr>
          <a:xfrm>
            <a:off x="276075" y="520738"/>
            <a:ext cx="336000" cy="2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93" name="Google Shape;193;p26"/>
          <p:cNvSpPr/>
          <p:nvPr>
            <p:ph idx="13" type="pic"/>
          </p:nvPr>
        </p:nvSpPr>
        <p:spPr>
          <a:xfrm>
            <a:off x="-74" y="3991500"/>
            <a:ext cx="2266200" cy="115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display 2">
  <p:cSld name="CUSTOM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/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7"/>
          <p:cNvSpPr txBox="1"/>
          <p:nvPr>
            <p:ph type="title"/>
          </p:nvPr>
        </p:nvSpPr>
        <p:spPr>
          <a:xfrm>
            <a:off x="837250" y="457200"/>
            <a:ext cx="68856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97" name="Google Shape;197;p27"/>
          <p:cNvSpPr txBox="1"/>
          <p:nvPr>
            <p:ph idx="1" type="subTitle"/>
          </p:nvPr>
        </p:nvSpPr>
        <p:spPr>
          <a:xfrm>
            <a:off x="276075" y="1194000"/>
            <a:ext cx="4992600" cy="5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 Medium"/>
              <a:buNone/>
              <a:defRPr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198" name="Google Shape;198;p27"/>
          <p:cNvSpPr txBox="1"/>
          <p:nvPr>
            <p:ph idx="2" type="subTitle"/>
          </p:nvPr>
        </p:nvSpPr>
        <p:spPr>
          <a:xfrm>
            <a:off x="276075" y="520738"/>
            <a:ext cx="336000" cy="2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99" name="Google Shape;199;p27"/>
          <p:cNvSpPr txBox="1"/>
          <p:nvPr>
            <p:ph idx="3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4" type="body"/>
          </p:nvPr>
        </p:nvSpPr>
        <p:spPr>
          <a:xfrm>
            <a:off x="276075" y="4018238"/>
            <a:ext cx="2463300" cy="6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201" name="Google Shape;201;p27"/>
          <p:cNvSpPr txBox="1"/>
          <p:nvPr>
            <p:ph idx="5" type="subTitle"/>
          </p:nvPr>
        </p:nvSpPr>
        <p:spPr>
          <a:xfrm>
            <a:off x="276075" y="3759625"/>
            <a:ext cx="24633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2" name="Google Shape;202;p27"/>
          <p:cNvSpPr txBox="1"/>
          <p:nvPr>
            <p:ph idx="6" type="body"/>
          </p:nvPr>
        </p:nvSpPr>
        <p:spPr>
          <a:xfrm>
            <a:off x="3074775" y="4018238"/>
            <a:ext cx="2463300" cy="6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203" name="Google Shape;203;p27"/>
          <p:cNvSpPr txBox="1"/>
          <p:nvPr>
            <p:ph idx="7" type="subTitle"/>
          </p:nvPr>
        </p:nvSpPr>
        <p:spPr>
          <a:xfrm>
            <a:off x="3074775" y="3759625"/>
            <a:ext cx="24633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4" name="Google Shape;204;p27"/>
          <p:cNvSpPr txBox="1"/>
          <p:nvPr>
            <p:ph idx="8" type="body"/>
          </p:nvPr>
        </p:nvSpPr>
        <p:spPr>
          <a:xfrm>
            <a:off x="5873475" y="4018238"/>
            <a:ext cx="2463300" cy="6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Lato"/>
              <a:buChar char="■"/>
              <a:defRPr sz="1000"/>
            </a:lvl9pPr>
          </a:lstStyle>
          <a:p/>
        </p:txBody>
      </p:sp>
      <p:sp>
        <p:nvSpPr>
          <p:cNvPr id="205" name="Google Shape;205;p27"/>
          <p:cNvSpPr txBox="1"/>
          <p:nvPr>
            <p:ph idx="9" type="subTitle"/>
          </p:nvPr>
        </p:nvSpPr>
        <p:spPr>
          <a:xfrm>
            <a:off x="5873475" y="3759625"/>
            <a:ext cx="24633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27"/>
          <p:cNvSpPr/>
          <p:nvPr>
            <p:ph idx="13" type="pic"/>
          </p:nvPr>
        </p:nvSpPr>
        <p:spPr>
          <a:xfrm>
            <a:off x="276075" y="2076900"/>
            <a:ext cx="2463300" cy="15702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27"/>
          <p:cNvSpPr/>
          <p:nvPr>
            <p:ph idx="14" type="pic"/>
          </p:nvPr>
        </p:nvSpPr>
        <p:spPr>
          <a:xfrm>
            <a:off x="3074775" y="2076900"/>
            <a:ext cx="2463300" cy="15702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7"/>
          <p:cNvSpPr/>
          <p:nvPr>
            <p:ph idx="15" type="pic"/>
          </p:nvPr>
        </p:nvSpPr>
        <p:spPr>
          <a:xfrm>
            <a:off x="5873475" y="2073688"/>
            <a:ext cx="2463300" cy="157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display 3">
  <p:cSld name="CUSTOM_1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>
            <a:off x="8656458" y="4815950"/>
            <a:ext cx="336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8"/>
          <p:cNvSpPr txBox="1"/>
          <p:nvPr>
            <p:ph type="title"/>
          </p:nvPr>
        </p:nvSpPr>
        <p:spPr>
          <a:xfrm>
            <a:off x="837250" y="457200"/>
            <a:ext cx="68856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12" name="Google Shape;212;p28"/>
          <p:cNvSpPr txBox="1"/>
          <p:nvPr>
            <p:ph idx="1" type="subTitle"/>
          </p:nvPr>
        </p:nvSpPr>
        <p:spPr>
          <a:xfrm>
            <a:off x="276075" y="520738"/>
            <a:ext cx="336000" cy="2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13" name="Google Shape;213;p28"/>
          <p:cNvSpPr txBox="1"/>
          <p:nvPr>
            <p:ph idx="2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216" name="Google Shape;216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5" name="Google Shape;225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235" name="Google Shape;235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6" name="Google Shape;236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0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6" name="Google Shape;246;p40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7" name="Google Shape;247;p40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8" name="Google Shape;248;p40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9" name="Google Shape;249;p40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0" name="Google Shape;250;p40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4" name="Google Shape;254;p41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8" name="Google Shape;258;p42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9" name="Google Shape;259;p42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0" name="Google Shape;260;p42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3" name="Google Shape;263;p43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4" name="Google Shape;264;p4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65" name="Google Shape;265;p43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6" name="Google Shape;266;p43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7" name="Google Shape;267;p43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8" name="Google Shape;268;p43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1" name="Google Shape;271;p44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2" name="Google Shape;272;p44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3" name="Google Shape;273;p44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4" name="Google Shape;274;p44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75" name="Google Shape;275;p44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6" name="Google Shape;276;p44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7" name="Google Shape;277;p44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8" name="Google Shape;278;p44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1" name="Google Shape;281;p45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4" name="Google Shape;284;p46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46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46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7" name="Google Shape;28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8" name="Google Shape;288;p46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89" name="Google Shape;289;p46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2" name="Google Shape;292;p47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47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47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5" name="Google Shape;295;p47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47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7" name="Google Shape;29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8" name="Google Shape;298;p47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9" name="Google Shape;299;p47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0" name="Google Shape;300;p47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49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49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49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49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49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49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1" name="Google Shape;311;p49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49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49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83950" y="3166425"/>
            <a:ext cx="6424800" cy="15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78750" y="513900"/>
            <a:ext cx="58020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  <p15:guide id="21" pos="174">
          <p15:clr>
            <a:srgbClr val="E46962"/>
          </p15:clr>
        </p15:guide>
        <p15:guide id="22" pos="55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/>
          <p:nvPr/>
        </p:nvSpPr>
        <p:spPr>
          <a:xfrm>
            <a:off x="283939" y="3730625"/>
            <a:ext cx="39222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Engleski naziv: Science at the way (SciAtWay)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50"/>
          <p:cNvSpPr txBox="1"/>
          <p:nvPr/>
        </p:nvSpPr>
        <p:spPr>
          <a:xfrm>
            <a:off x="283946" y="4450025"/>
            <a:ext cx="2779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Kontakt: info@znanostuprolazu.org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50"/>
          <p:cNvSpPr txBox="1"/>
          <p:nvPr/>
        </p:nvSpPr>
        <p:spPr>
          <a:xfrm>
            <a:off x="283947" y="4090325"/>
            <a:ext cx="40542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Sjedište: Zagreb, Hrvatska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1" name="Google Shape;321;p50"/>
          <p:cNvCxnSpPr/>
          <p:nvPr/>
        </p:nvCxnSpPr>
        <p:spPr>
          <a:xfrm rot="10800000">
            <a:off x="283800" y="3964328"/>
            <a:ext cx="6425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50"/>
          <p:cNvCxnSpPr/>
          <p:nvPr/>
        </p:nvCxnSpPr>
        <p:spPr>
          <a:xfrm rot="10800000">
            <a:off x="283800" y="4324039"/>
            <a:ext cx="6425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50"/>
          <p:cNvCxnSpPr/>
          <p:nvPr/>
        </p:nvCxnSpPr>
        <p:spPr>
          <a:xfrm rot="10800000">
            <a:off x="283800" y="4683725"/>
            <a:ext cx="6425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50"/>
          <p:cNvCxnSpPr/>
          <p:nvPr/>
        </p:nvCxnSpPr>
        <p:spPr>
          <a:xfrm rot="10800000">
            <a:off x="750" y="361488"/>
            <a:ext cx="9102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50"/>
          <p:cNvCxnSpPr/>
          <p:nvPr/>
        </p:nvCxnSpPr>
        <p:spPr>
          <a:xfrm rot="10800000">
            <a:off x="283800" y="3604625"/>
            <a:ext cx="6425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50"/>
          <p:cNvSpPr txBox="1"/>
          <p:nvPr>
            <p:ph idx="4294967295" type="title"/>
          </p:nvPr>
        </p:nvSpPr>
        <p:spPr>
          <a:xfrm>
            <a:off x="278750" y="513900"/>
            <a:ext cx="5802000" cy="120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/>
              <a:t>Dobrodošli u Udrugu Znanost u prolazu!</a:t>
            </a:r>
            <a:endParaRPr b="1" sz="4600"/>
          </a:p>
        </p:txBody>
      </p:sp>
      <p:pic>
        <p:nvPicPr>
          <p:cNvPr id="327" name="Google Shape;327;p50" title="ZnanstveniceSlika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550" y="-91500"/>
            <a:ext cx="2363800" cy="46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9" title="DSC_8941.jpg"/>
          <p:cNvPicPr preferRelativeResize="0"/>
          <p:nvPr/>
        </p:nvPicPr>
        <p:blipFill rotWithShape="1">
          <a:blip r:embed="rId3">
            <a:alphaModFix amt="35000"/>
          </a:blip>
          <a:srcRect b="7834" l="0" r="0" t="7834"/>
          <a:stretch/>
        </p:blipFill>
        <p:spPr>
          <a:xfrm>
            <a:off x="-4" y="0"/>
            <a:ext cx="9144003" cy="5143499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19050">
              <a:srgbClr val="000000">
                <a:alpha val="6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cxnSp>
        <p:nvCxnSpPr>
          <p:cNvPr id="448" name="Google Shape;448;p59"/>
          <p:cNvCxnSpPr/>
          <p:nvPr/>
        </p:nvCxnSpPr>
        <p:spPr>
          <a:xfrm rot="10800000">
            <a:off x="331950" y="2571750"/>
            <a:ext cx="857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9" name="Google Shape;449;p59"/>
          <p:cNvSpPr txBox="1"/>
          <p:nvPr>
            <p:ph type="title"/>
          </p:nvPr>
        </p:nvSpPr>
        <p:spPr>
          <a:xfrm>
            <a:off x="403175" y="228600"/>
            <a:ext cx="8594400" cy="2216400"/>
          </a:xfrm>
          <a:prstGeom prst="rect">
            <a:avLst/>
          </a:prstGeom>
          <a:effectLst>
            <a:outerShdw blurRad="57150" rotWithShape="0" algn="bl" dir="6000000" dist="19050">
              <a:srgbClr val="000000">
                <a:alpha val="64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Znanost ne smije ostati zatvorena u laboratorijima — ona mora razgovarati s društvom, a naša Udruga joj daje glas.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50" name="Google Shape;450;p59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1" name="Google Shape;451;p59"/>
          <p:cNvSpPr txBox="1"/>
          <p:nvPr>
            <p:ph idx="2" type="body"/>
          </p:nvPr>
        </p:nvSpPr>
        <p:spPr>
          <a:xfrm>
            <a:off x="403175" y="2698500"/>
            <a:ext cx="43428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Inga Patarčić, predsjednica Udruge Znanost u prolazu</a:t>
            </a:r>
            <a:endParaRPr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/>
          <p:nvPr>
            <p:ph idx="5" type="body"/>
          </p:nvPr>
        </p:nvSpPr>
        <p:spPr>
          <a:xfrm>
            <a:off x="4707412" y="2503315"/>
            <a:ext cx="2026200" cy="24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Znanost je često daleko od svakodnevnog života</a:t>
            </a:r>
            <a:endParaRPr b="1">
              <a:solidFill>
                <a:srgbClr val="000000"/>
              </a:solidFill>
            </a:endParaRPr>
          </a:p>
          <a:p>
            <a:pPr indent="0" lvl="0" marL="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Mnogi ljudi doživljavaju znanost kao nešto apstraktno, rezervirano za stručnjake, zatvoreno u učionicama i laboratorijima. U manjim sredinama gotovo da i nema prostora za susret sa znanošću – a upravo tu ona može biti najkorisnija.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1"/>
          <p:cNvSpPr txBox="1"/>
          <p:nvPr>
            <p:ph type="title"/>
          </p:nvPr>
        </p:nvSpPr>
        <p:spPr>
          <a:xfrm>
            <a:off x="276075" y="457200"/>
            <a:ext cx="5552100" cy="1422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Znanost zaslužuje biti bliža ljudima – i svi zaslužuju priliku da u njoj sudjeluju</a:t>
            </a:r>
            <a:endParaRPr b="1"/>
          </a:p>
        </p:txBody>
      </p:sp>
      <p:pic>
        <p:nvPicPr>
          <p:cNvPr id="334" name="Google Shape;334;p51" title="Radovani_05.03.2022. Znanost u prolazu @ Cvjetni Trg - Zagreb_UDRUGA PENKALA-3217.jpg"/>
          <p:cNvPicPr preferRelativeResize="0"/>
          <p:nvPr/>
        </p:nvPicPr>
        <p:blipFill rotWithShape="1">
          <a:blip r:embed="rId3">
            <a:alphaModFix/>
          </a:blip>
          <a:srcRect b="11868" l="0" r="0" t="11860"/>
          <a:stretch/>
        </p:blipFill>
        <p:spPr>
          <a:xfrm>
            <a:off x="5916150" y="0"/>
            <a:ext cx="3227848" cy="164094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1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51"/>
          <p:cNvSpPr txBox="1"/>
          <p:nvPr>
            <p:ph idx="1" type="subTitle"/>
          </p:nvPr>
        </p:nvSpPr>
        <p:spPr>
          <a:xfrm>
            <a:off x="4707413" y="2177975"/>
            <a:ext cx="2026200" cy="3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</a:t>
            </a:r>
            <a:endParaRPr/>
          </a:p>
        </p:txBody>
      </p:sp>
      <p:sp>
        <p:nvSpPr>
          <p:cNvPr id="337" name="Google Shape;337;p51"/>
          <p:cNvSpPr txBox="1"/>
          <p:nvPr>
            <p:ph idx="3" type="subTitle"/>
          </p:nvPr>
        </p:nvSpPr>
        <p:spPr>
          <a:xfrm>
            <a:off x="6868090" y="2177975"/>
            <a:ext cx="2030100" cy="3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</a:t>
            </a:r>
            <a:endParaRPr/>
          </a:p>
        </p:txBody>
      </p:sp>
      <p:sp>
        <p:nvSpPr>
          <p:cNvPr id="338" name="Google Shape;338;p51"/>
          <p:cNvSpPr txBox="1"/>
          <p:nvPr>
            <p:ph idx="6" type="body"/>
          </p:nvPr>
        </p:nvSpPr>
        <p:spPr>
          <a:xfrm>
            <a:off x="6868093" y="2503315"/>
            <a:ext cx="2030100" cy="24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Znanstvenice nemaju dovoljno prostora da budu vidljive, povezane i podržane</a:t>
            </a:r>
            <a:endParaRPr b="1">
              <a:solidFill>
                <a:srgbClr val="000000"/>
              </a:solidFill>
            </a:endParaRPr>
          </a:p>
          <a:p>
            <a:pPr indent="0" lvl="0" marL="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Mnogo žena u znanosti svakodnevno radi sjajne stvari, ali to često ostaje neprimijećeno. Nedostaje mjesta za susrete, mentorstva i jednostavne razgovore o izazovima i iskustvima koje dijelimo.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9" name="Google Shape;339;p51"/>
          <p:cNvCxnSpPr/>
          <p:nvPr/>
        </p:nvCxnSpPr>
        <p:spPr>
          <a:xfrm>
            <a:off x="4712700" y="1969875"/>
            <a:ext cx="4180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51"/>
          <p:cNvSpPr txBox="1"/>
          <p:nvPr>
            <p:ph idx="4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Znanost u prolazu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 txBox="1"/>
          <p:nvPr>
            <p:ph type="title"/>
          </p:nvPr>
        </p:nvSpPr>
        <p:spPr>
          <a:xfrm>
            <a:off x="276075" y="457200"/>
            <a:ext cx="64329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Zamišljamo svijet u kojem...</a:t>
            </a:r>
            <a:endParaRPr b="1"/>
          </a:p>
        </p:txBody>
      </p:sp>
      <p:pic>
        <p:nvPicPr>
          <p:cNvPr id="346" name="Google Shape;346;p52" title="Radovani_05.03.2022. Znanost u prolazu @ Cvjetni Trg - Zagreb_UDRUGA PENKALA-4194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563" l="0" r="0" t="8585"/>
          <a:stretch/>
        </p:blipFill>
        <p:spPr>
          <a:xfrm>
            <a:off x="4352150" y="1537200"/>
            <a:ext cx="4713498" cy="2697025"/>
          </a:xfrm>
          <a:prstGeom prst="rect">
            <a:avLst/>
          </a:prstGeom>
        </p:spPr>
      </p:pic>
      <p:sp>
        <p:nvSpPr>
          <p:cNvPr id="347" name="Google Shape;347;p52"/>
          <p:cNvSpPr txBox="1"/>
          <p:nvPr>
            <p:ph idx="1" type="subTitle"/>
          </p:nvPr>
        </p:nvSpPr>
        <p:spPr>
          <a:xfrm>
            <a:off x="328313" y="2033900"/>
            <a:ext cx="2026200" cy="3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VIZIJA</a:t>
            </a:r>
            <a:endParaRPr/>
          </a:p>
        </p:txBody>
      </p:sp>
      <p:sp>
        <p:nvSpPr>
          <p:cNvPr id="348" name="Google Shape;348;p52"/>
          <p:cNvSpPr txBox="1"/>
          <p:nvPr>
            <p:ph idx="3" type="subTitle"/>
          </p:nvPr>
        </p:nvSpPr>
        <p:spPr>
          <a:xfrm>
            <a:off x="2488990" y="2033900"/>
            <a:ext cx="2030100" cy="3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MISIJA</a:t>
            </a:r>
            <a:endParaRPr/>
          </a:p>
        </p:txBody>
      </p:sp>
      <p:sp>
        <p:nvSpPr>
          <p:cNvPr id="349" name="Google Shape;349;p52"/>
          <p:cNvSpPr txBox="1"/>
          <p:nvPr>
            <p:ph idx="4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Znanost u prolazu</a:t>
            </a:r>
            <a:endParaRPr/>
          </a:p>
        </p:txBody>
      </p:sp>
      <p:sp>
        <p:nvSpPr>
          <p:cNvPr id="350" name="Google Shape;350;p52"/>
          <p:cNvSpPr txBox="1"/>
          <p:nvPr>
            <p:ph idx="5" type="body"/>
          </p:nvPr>
        </p:nvSpPr>
        <p:spPr>
          <a:xfrm>
            <a:off x="328312" y="2359240"/>
            <a:ext cx="2026200" cy="8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Društvo u kojem je znanost dostupna, razumljiva i ravnopravna – za sve.</a:t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2"/>
          <p:cNvSpPr txBox="1"/>
          <p:nvPr>
            <p:ph idx="6" type="body"/>
          </p:nvPr>
        </p:nvSpPr>
        <p:spPr>
          <a:xfrm>
            <a:off x="2488993" y="2359240"/>
            <a:ext cx="2030100" cy="16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Kroz mentorstvo, javne programe i edukaciju približavamo znanost građanima, podržavamo znanstvenice i otvaramo prostor za regionalnu i interdisciplinarnu suradnju.</a:t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3" title="Radovani_05.03.2022. Znanost u prolazu @ Cvjetni Trg - Zagreb_UDRUGA PENKALA-3637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586" l="0" r="0" t="10586"/>
          <a:stretch/>
        </p:blipFill>
        <p:spPr>
          <a:xfrm>
            <a:off x="0" y="0"/>
            <a:ext cx="4348801" cy="5143501"/>
          </a:xfrm>
          <a:prstGeom prst="rect">
            <a:avLst/>
          </a:prstGeom>
        </p:spPr>
      </p:pic>
      <p:sp>
        <p:nvSpPr>
          <p:cNvPr id="357" name="Google Shape;357;p53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53"/>
          <p:cNvSpPr txBox="1"/>
          <p:nvPr>
            <p:ph type="title"/>
          </p:nvPr>
        </p:nvSpPr>
        <p:spPr>
          <a:xfrm>
            <a:off x="4618950" y="457200"/>
            <a:ext cx="4251600" cy="15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ZUP - Znanost u prolazu: </a:t>
            </a:r>
            <a:r>
              <a:rPr lang="en"/>
              <a:t>Zajednica koja povezuje znanost i svakodnevni život</a:t>
            </a:r>
            <a:endParaRPr/>
          </a:p>
        </p:txBody>
      </p:sp>
      <p:sp>
        <p:nvSpPr>
          <p:cNvPr id="359" name="Google Shape;359;p53"/>
          <p:cNvSpPr txBox="1"/>
          <p:nvPr>
            <p:ph idx="4" type="body"/>
          </p:nvPr>
        </p:nvSpPr>
        <p:spPr>
          <a:xfrm>
            <a:off x="4618950" y="3457500"/>
            <a:ext cx="4251600" cy="9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Udruga </a:t>
            </a:r>
            <a:r>
              <a:rPr b="1" lang="en" sz="1100">
                <a:solidFill>
                  <a:srgbClr val="000000"/>
                </a:solidFill>
              </a:rPr>
              <a:t>„Znanost u prolazu“</a:t>
            </a:r>
            <a:r>
              <a:rPr lang="en" sz="1100">
                <a:solidFill>
                  <a:srgbClr val="000000"/>
                </a:solidFill>
              </a:rPr>
              <a:t> nastaje kao mjesto susreta znanosti i društva. Kroz neformalne događaje, edukaciju i mentorstva, donosimo znanost bliže ljudima – pogotovo onima koji do sada nisu imali priliku biti njezin dio.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 txBox="1"/>
          <p:nvPr>
            <p:ph type="title"/>
          </p:nvPr>
        </p:nvSpPr>
        <p:spPr>
          <a:xfrm>
            <a:off x="276075" y="457200"/>
            <a:ext cx="50001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Ključni ciljevi i djelatnosti</a:t>
            </a:r>
            <a:endParaRPr b="1"/>
          </a:p>
        </p:txBody>
      </p:sp>
      <p:sp>
        <p:nvSpPr>
          <p:cNvPr id="365" name="Google Shape;365;p54"/>
          <p:cNvSpPr txBox="1"/>
          <p:nvPr/>
        </p:nvSpPr>
        <p:spPr>
          <a:xfrm>
            <a:off x="284700" y="285300"/>
            <a:ext cx="262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6" name="Google Shape;366;p54"/>
          <p:cNvCxnSpPr/>
          <p:nvPr/>
        </p:nvCxnSpPr>
        <p:spPr>
          <a:xfrm rot="10800000">
            <a:off x="285000" y="4607525"/>
            <a:ext cx="857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7" name="Google Shape;367;p54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54"/>
          <p:cNvSpPr txBox="1"/>
          <p:nvPr>
            <p:ph idx="2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Znanost u prolazu</a:t>
            </a:r>
            <a:endParaRPr/>
          </a:p>
        </p:txBody>
      </p:sp>
      <p:sp>
        <p:nvSpPr>
          <p:cNvPr id="369" name="Google Shape;369;p54"/>
          <p:cNvSpPr txBox="1"/>
          <p:nvPr>
            <p:ph idx="1" type="body"/>
          </p:nvPr>
        </p:nvSpPr>
        <p:spPr>
          <a:xfrm>
            <a:off x="5502625" y="370575"/>
            <a:ext cx="3356100" cy="1745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xcxxxxx</a:t>
            </a:r>
            <a:endParaRPr/>
          </a:p>
        </p:txBody>
      </p:sp>
      <p:sp>
        <p:nvSpPr>
          <p:cNvPr id="370" name="Google Shape;370;p54"/>
          <p:cNvSpPr txBox="1"/>
          <p:nvPr>
            <p:ph idx="3" type="subTitle"/>
          </p:nvPr>
        </p:nvSpPr>
        <p:spPr>
          <a:xfrm>
            <a:off x="278828" y="2749696"/>
            <a:ext cx="1970100" cy="5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Vidljivost žena u znanosti</a:t>
            </a:r>
            <a:b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1" name="Google Shape;371;p54"/>
          <p:cNvSpPr txBox="1"/>
          <p:nvPr>
            <p:ph idx="4" type="subTitle"/>
          </p:nvPr>
        </p:nvSpPr>
        <p:spPr>
          <a:xfrm>
            <a:off x="2489240" y="2749696"/>
            <a:ext cx="19701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Edukacija i javna događanja</a:t>
            </a:r>
            <a:endParaRPr/>
          </a:p>
        </p:txBody>
      </p:sp>
      <p:sp>
        <p:nvSpPr>
          <p:cNvPr id="372" name="Google Shape;372;p54"/>
          <p:cNvSpPr txBox="1"/>
          <p:nvPr>
            <p:ph idx="5" type="subTitle"/>
          </p:nvPr>
        </p:nvSpPr>
        <p:spPr>
          <a:xfrm>
            <a:off x="4694438" y="2749696"/>
            <a:ext cx="1970100" cy="5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Umrežavanje, intergeneracijska suradnja i mentorstva</a:t>
            </a:r>
            <a:endParaRPr/>
          </a:p>
        </p:txBody>
      </p:sp>
      <p:sp>
        <p:nvSpPr>
          <p:cNvPr id="373" name="Google Shape;373;p54"/>
          <p:cNvSpPr txBox="1"/>
          <p:nvPr>
            <p:ph idx="6" type="subTitle"/>
          </p:nvPr>
        </p:nvSpPr>
        <p:spPr>
          <a:xfrm>
            <a:off x="6899635" y="2749696"/>
            <a:ext cx="19701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Promocija kritičkog mišljenja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54"/>
          <p:cNvSpPr txBox="1"/>
          <p:nvPr>
            <p:ph idx="7" type="body"/>
          </p:nvPr>
        </p:nvSpPr>
        <p:spPr>
          <a:xfrm>
            <a:off x="284050" y="3137609"/>
            <a:ext cx="1970100" cy="13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Potičemo veću prisutnost i prepoznatljivost žena u znanstvenoj zajednici kroz mentorstvo, medijsku promociju i javne nastupe. Također, kroz razne formate rada želimo osnažiti žene da preuzmu liderske pozicije u znanosti i društvu.</a:t>
            </a:r>
            <a:endParaRPr/>
          </a:p>
        </p:txBody>
      </p:sp>
      <p:sp>
        <p:nvSpPr>
          <p:cNvPr id="375" name="Google Shape;375;p54"/>
          <p:cNvSpPr txBox="1"/>
          <p:nvPr>
            <p:ph idx="8" type="body"/>
          </p:nvPr>
        </p:nvSpPr>
        <p:spPr>
          <a:xfrm>
            <a:off x="2489240" y="3137609"/>
            <a:ext cx="19701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Organiziramo radionice, predavanja i interaktivne edukativne programe s ciljem približavanja znanstvenih tema široj javnosti. </a:t>
            </a:r>
            <a:endParaRPr/>
          </a:p>
        </p:txBody>
      </p:sp>
      <p:sp>
        <p:nvSpPr>
          <p:cNvPr id="376" name="Google Shape;376;p54"/>
          <p:cNvSpPr txBox="1"/>
          <p:nvPr>
            <p:ph idx="9" type="body"/>
          </p:nvPr>
        </p:nvSpPr>
        <p:spPr>
          <a:xfrm>
            <a:off x="4694442" y="3331409"/>
            <a:ext cx="1970100" cy="13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Gradimo mrežu žena iz znanosti, obrazovanja, javnog sektora i poduzetništva kako bismo potaknule suradnju i međusobnu podršku. Mentorstvo je usmjereno na stvaranje međugeneracijskih veza.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4"/>
          <p:cNvSpPr txBox="1"/>
          <p:nvPr>
            <p:ph idx="13" type="body"/>
          </p:nvPr>
        </p:nvSpPr>
        <p:spPr>
          <a:xfrm>
            <a:off x="6899660" y="3137609"/>
            <a:ext cx="1970100" cy="121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Zalažemo se za širenje znanstvene pismenosti i borbu protiv dezinformacija kroz suradnju s medijima i promoviranje  provjerenih informacija i otvorenu znanost kao osnovu za donošenje informiranih odluka.</a:t>
            </a:r>
            <a:endParaRPr/>
          </a:p>
        </p:txBody>
      </p:sp>
      <p:pic>
        <p:nvPicPr>
          <p:cNvPr id="378" name="Google Shape;378;p54" title="1-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174" y="166743"/>
            <a:ext cx="3230397" cy="215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"/>
          <p:cNvSpPr txBox="1"/>
          <p:nvPr>
            <p:ph idx="5" type="subTitle"/>
          </p:nvPr>
        </p:nvSpPr>
        <p:spPr>
          <a:xfrm>
            <a:off x="276075" y="3759625"/>
            <a:ext cx="24633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01 Događanja</a:t>
            </a:r>
            <a:endParaRPr b="1" sz="1100"/>
          </a:p>
        </p:txBody>
      </p:sp>
      <p:sp>
        <p:nvSpPr>
          <p:cNvPr id="384" name="Google Shape;384;p55"/>
          <p:cNvSpPr txBox="1"/>
          <p:nvPr>
            <p:ph type="title"/>
          </p:nvPr>
        </p:nvSpPr>
        <p:spPr>
          <a:xfrm>
            <a:off x="276075" y="457200"/>
            <a:ext cx="74469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Što konkretno radimo?</a:t>
            </a:r>
            <a:endParaRPr b="1"/>
          </a:p>
        </p:txBody>
      </p:sp>
      <p:sp>
        <p:nvSpPr>
          <p:cNvPr id="385" name="Google Shape;385;p55"/>
          <p:cNvSpPr txBox="1"/>
          <p:nvPr>
            <p:ph idx="1" type="subTitle"/>
          </p:nvPr>
        </p:nvSpPr>
        <p:spPr>
          <a:xfrm>
            <a:off x="276075" y="1194000"/>
            <a:ext cx="7146000" cy="5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Kroz javna događanja, edukaciju i suradnju s lokalnim zajednicama približavamo znanost građanima i gradimo mreže znanstvenica.</a:t>
            </a:r>
            <a:endParaRPr/>
          </a:p>
        </p:txBody>
      </p:sp>
      <p:sp>
        <p:nvSpPr>
          <p:cNvPr id="386" name="Google Shape;386;p55"/>
          <p:cNvSpPr txBox="1"/>
          <p:nvPr>
            <p:ph idx="3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Znanost u prolazu</a:t>
            </a:r>
            <a:endParaRPr/>
          </a:p>
        </p:txBody>
      </p:sp>
      <p:sp>
        <p:nvSpPr>
          <p:cNvPr id="387" name="Google Shape;387;p55"/>
          <p:cNvSpPr txBox="1"/>
          <p:nvPr>
            <p:ph idx="4" type="body"/>
          </p:nvPr>
        </p:nvSpPr>
        <p:spPr>
          <a:xfrm>
            <a:off x="276075" y="4018238"/>
            <a:ext cx="2463300" cy="5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Kroz </a:t>
            </a:r>
            <a:r>
              <a:rPr b="1" lang="en"/>
              <a:t>ZUPlokal</a:t>
            </a:r>
            <a:r>
              <a:rPr lang="en"/>
              <a:t>, </a:t>
            </a:r>
            <a:r>
              <a:rPr b="1" lang="en"/>
              <a:t>ZUPregio</a:t>
            </a:r>
            <a:r>
              <a:rPr lang="en"/>
              <a:t>, </a:t>
            </a:r>
            <a:r>
              <a:rPr b="1" lang="en"/>
              <a:t>ZUPsret</a:t>
            </a:r>
            <a:r>
              <a:rPr lang="en"/>
              <a:t> i godišnji </a:t>
            </a:r>
            <a:r>
              <a:rPr b="1" lang="en"/>
              <a:t>ZUPskup</a:t>
            </a:r>
            <a:r>
              <a:rPr lang="en"/>
              <a:t> organiziramo susrete koji znanost donose u zajednicu.</a:t>
            </a:r>
            <a:endParaRPr/>
          </a:p>
        </p:txBody>
      </p:sp>
      <p:sp>
        <p:nvSpPr>
          <p:cNvPr id="388" name="Google Shape;388;p55"/>
          <p:cNvSpPr txBox="1"/>
          <p:nvPr>
            <p:ph idx="6" type="body"/>
          </p:nvPr>
        </p:nvSpPr>
        <p:spPr>
          <a:xfrm>
            <a:off x="3074775" y="4018238"/>
            <a:ext cx="2463300" cy="5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b="1" lang="en"/>
              <a:t>ZUPport</a:t>
            </a:r>
            <a:r>
              <a:rPr lang="en"/>
              <a:t> pruža mentorstvo i međusobnu podršku, a </a:t>
            </a:r>
            <a:r>
              <a:rPr b="1" lang="en"/>
              <a:t>ZUPlab</a:t>
            </a:r>
            <a:r>
              <a:rPr lang="en"/>
              <a:t> članicama omogućuje razvoj vlastitih pilot-projekata i suradnji.</a:t>
            </a:r>
            <a:endParaRPr/>
          </a:p>
        </p:txBody>
      </p:sp>
      <p:sp>
        <p:nvSpPr>
          <p:cNvPr id="389" name="Google Shape;389;p55"/>
          <p:cNvSpPr txBox="1"/>
          <p:nvPr>
            <p:ph idx="7" type="subTitle"/>
          </p:nvPr>
        </p:nvSpPr>
        <p:spPr>
          <a:xfrm>
            <a:off x="3074775" y="3759625"/>
            <a:ext cx="24633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02 Podrška </a:t>
            </a:r>
            <a:endParaRPr b="1" sz="1100"/>
          </a:p>
        </p:txBody>
      </p:sp>
      <p:sp>
        <p:nvSpPr>
          <p:cNvPr id="390" name="Google Shape;390;p55"/>
          <p:cNvSpPr txBox="1"/>
          <p:nvPr>
            <p:ph idx="8" type="body"/>
          </p:nvPr>
        </p:nvSpPr>
        <p:spPr>
          <a:xfrm>
            <a:off x="5873475" y="4018238"/>
            <a:ext cx="2463300" cy="5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ZUPedu obuhvaća radionice, izradu edukativnih sadržaja i suradnju sa školama za popularizaciju znanosti.</a:t>
            </a:r>
            <a:endParaRPr/>
          </a:p>
        </p:txBody>
      </p:sp>
      <p:sp>
        <p:nvSpPr>
          <p:cNvPr id="391" name="Google Shape;391;p55"/>
          <p:cNvSpPr txBox="1"/>
          <p:nvPr>
            <p:ph idx="9" type="subTitle"/>
          </p:nvPr>
        </p:nvSpPr>
        <p:spPr>
          <a:xfrm>
            <a:off x="5873475" y="3759625"/>
            <a:ext cx="2463300" cy="1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03 Edukacije</a:t>
            </a:r>
            <a:endParaRPr b="1" sz="1100"/>
          </a:p>
        </p:txBody>
      </p:sp>
      <p:pic>
        <p:nvPicPr>
          <p:cNvPr id="392" name="Google Shape;392;p55" title="ChatGPT Image Aug 11, 2025, 07_54_09 PM.png"/>
          <p:cNvPicPr preferRelativeResize="0"/>
          <p:nvPr/>
        </p:nvPicPr>
        <p:blipFill rotWithShape="1">
          <a:blip r:embed="rId3">
            <a:alphaModFix/>
          </a:blip>
          <a:srcRect b="7998" l="-15909" r="-15896" t="7990"/>
          <a:stretch/>
        </p:blipFill>
        <p:spPr>
          <a:xfrm>
            <a:off x="276075" y="2073750"/>
            <a:ext cx="2463299" cy="15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5" title="ChatGPT Image Aug 11, 2025, 08_03_42 PM.png"/>
          <p:cNvPicPr preferRelativeResize="0"/>
          <p:nvPr/>
        </p:nvPicPr>
        <p:blipFill rotWithShape="1">
          <a:blip r:embed="rId4">
            <a:alphaModFix/>
          </a:blip>
          <a:srcRect b="7912" l="-16017" r="-16031" t="7912"/>
          <a:stretch/>
        </p:blipFill>
        <p:spPr>
          <a:xfrm>
            <a:off x="3074775" y="2132500"/>
            <a:ext cx="2463301" cy="15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5"/>
          <p:cNvPicPr preferRelativeResize="0"/>
          <p:nvPr/>
        </p:nvPicPr>
        <p:blipFill rotWithShape="1">
          <a:blip r:embed="rId5">
            <a:alphaModFix/>
          </a:blip>
          <a:srcRect b="9040" l="-18117" r="-18104" t="4125"/>
          <a:stretch/>
        </p:blipFill>
        <p:spPr>
          <a:xfrm>
            <a:off x="5873475" y="2073750"/>
            <a:ext cx="2463300" cy="157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" name="Google Shape;399;p56"/>
          <p:cNvCxnSpPr/>
          <p:nvPr/>
        </p:nvCxnSpPr>
        <p:spPr>
          <a:xfrm rot="10800000">
            <a:off x="285000" y="4607525"/>
            <a:ext cx="857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" name="Google Shape;400;p56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56"/>
          <p:cNvSpPr txBox="1"/>
          <p:nvPr>
            <p:ph idx="2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Znanost u prolazu</a:t>
            </a:r>
            <a:endParaRPr/>
          </a:p>
        </p:txBody>
      </p:sp>
      <p:sp>
        <p:nvSpPr>
          <p:cNvPr id="402" name="Google Shape;402;p56"/>
          <p:cNvSpPr txBox="1"/>
          <p:nvPr>
            <p:ph idx="17" type="subTitle"/>
          </p:nvPr>
        </p:nvSpPr>
        <p:spPr>
          <a:xfrm>
            <a:off x="6910800" y="2672823"/>
            <a:ext cx="382500" cy="147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🟠</a:t>
            </a:r>
            <a:endParaRPr b="1" sz="16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03" name="Google Shape;403;p56"/>
          <p:cNvSpPr txBox="1"/>
          <p:nvPr>
            <p:ph idx="3" type="subTitle"/>
          </p:nvPr>
        </p:nvSpPr>
        <p:spPr>
          <a:xfrm>
            <a:off x="279528" y="2922921"/>
            <a:ext cx="1970100" cy="1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ZUPlokal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404" name="Google Shape;404;p56"/>
          <p:cNvSpPr txBox="1"/>
          <p:nvPr>
            <p:ph idx="4" type="subTitle"/>
          </p:nvPr>
        </p:nvSpPr>
        <p:spPr>
          <a:xfrm>
            <a:off x="2489940" y="2922921"/>
            <a:ext cx="1970100" cy="1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ZUPregio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405" name="Google Shape;405;p56"/>
          <p:cNvSpPr txBox="1"/>
          <p:nvPr>
            <p:ph idx="5" type="subTitle"/>
          </p:nvPr>
        </p:nvSpPr>
        <p:spPr>
          <a:xfrm>
            <a:off x="4695138" y="2922921"/>
            <a:ext cx="1970100" cy="1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ZUPskup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406" name="Google Shape;406;p56"/>
          <p:cNvSpPr txBox="1"/>
          <p:nvPr>
            <p:ph idx="6" type="subTitle"/>
          </p:nvPr>
        </p:nvSpPr>
        <p:spPr>
          <a:xfrm>
            <a:off x="6900335" y="2922921"/>
            <a:ext cx="19701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🟠 </a:t>
            </a:r>
            <a:r>
              <a:rPr lang="en">
                <a:solidFill>
                  <a:srgbClr val="FF9900"/>
                </a:solidFill>
              </a:rPr>
              <a:t>ZUPsret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407" name="Google Shape;407;p56"/>
          <p:cNvSpPr txBox="1"/>
          <p:nvPr>
            <p:ph idx="7" type="body"/>
          </p:nvPr>
        </p:nvSpPr>
        <p:spPr>
          <a:xfrm>
            <a:off x="274950" y="3206259"/>
            <a:ext cx="1970100" cy="15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ZUPlokal je ulična znanstvena manifestacija u manjim gradovima i ruralnim sredinama, gdje znanstvenice govore o svom istraživanju prolaznicima – s pilot-lokacijama poput Osijeka i Siska.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6"/>
          <p:cNvSpPr txBox="1"/>
          <p:nvPr>
            <p:ph idx="8" type="body"/>
          </p:nvPr>
        </p:nvSpPr>
        <p:spPr>
          <a:xfrm>
            <a:off x="2489940" y="3206259"/>
            <a:ext cx="1970100" cy="13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Znanstvenice izlaze na ulice gradova poput Sarajeva, Skoplja i Ljubljane te razgovaraju s građanima o svojoj znanosti. Program njeguje višejezičnost, partnerske suradnje i zajednički doprinos regionalnoj mapi znanstvenica.</a:t>
            </a:r>
            <a:endParaRPr/>
          </a:p>
        </p:txBody>
      </p:sp>
      <p:sp>
        <p:nvSpPr>
          <p:cNvPr id="409" name="Google Shape;409;p56"/>
          <p:cNvSpPr txBox="1"/>
          <p:nvPr>
            <p:ph idx="9" type="body"/>
          </p:nvPr>
        </p:nvSpPr>
        <p:spPr>
          <a:xfrm>
            <a:off x="4704930" y="3206259"/>
            <a:ext cx="1970100" cy="13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ZUPskup je godišnja konferencija koja u ožujku okuplja članice i širu znanstvenu zajednicu kroz predavanja, panele i radionice. Poseban naglasak stavlja se na komunikaciju i  mentorstvo, s programima namijenjenima i studenticama i profesoricama.</a:t>
            </a:r>
            <a:endParaRPr/>
          </a:p>
        </p:txBody>
      </p:sp>
      <p:sp>
        <p:nvSpPr>
          <p:cNvPr id="410" name="Google Shape;410;p56"/>
          <p:cNvSpPr txBox="1"/>
          <p:nvPr>
            <p:ph idx="13" type="body"/>
          </p:nvPr>
        </p:nvSpPr>
        <p:spPr>
          <a:xfrm>
            <a:off x="6900335" y="3206259"/>
            <a:ext cx="1970100" cy="13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ZUPsret su neformalna večernja okupljanja koja spajaju znanost i zajednicu u opuštenom okruženju. Uz panele, kvizove i razgovore o karijerama, posebna pažnja posvećuje se temama poput "science fails" i međusobnog umrežavanja.</a:t>
            </a:r>
            <a:endParaRPr/>
          </a:p>
        </p:txBody>
      </p:sp>
      <p:sp>
        <p:nvSpPr>
          <p:cNvPr id="411" name="Google Shape;411;p56"/>
          <p:cNvSpPr/>
          <p:nvPr/>
        </p:nvSpPr>
        <p:spPr>
          <a:xfrm>
            <a:off x="0" y="457200"/>
            <a:ext cx="652500" cy="387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99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56"/>
          <p:cNvSpPr txBox="1"/>
          <p:nvPr>
            <p:ph type="title"/>
          </p:nvPr>
        </p:nvSpPr>
        <p:spPr>
          <a:xfrm>
            <a:off x="837250" y="457200"/>
            <a:ext cx="68856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</a:rPr>
              <a:t>ZUP događanja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413" name="Google Shape;413;p56"/>
          <p:cNvSpPr txBox="1"/>
          <p:nvPr>
            <p:ph idx="14" type="subTitle"/>
          </p:nvPr>
        </p:nvSpPr>
        <p:spPr>
          <a:xfrm>
            <a:off x="276075" y="520738"/>
            <a:ext cx="336000" cy="226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01</a:t>
            </a:r>
            <a:endParaRPr b="1"/>
          </a:p>
        </p:txBody>
      </p:sp>
      <p:pic>
        <p:nvPicPr>
          <p:cNvPr id="414" name="Google Shape;414;p56" title="DSC_89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825" y="179175"/>
            <a:ext cx="3286600" cy="219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Google Shape;419;p57"/>
          <p:cNvCxnSpPr/>
          <p:nvPr/>
        </p:nvCxnSpPr>
        <p:spPr>
          <a:xfrm rot="10800000">
            <a:off x="285000" y="4607525"/>
            <a:ext cx="857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0" name="Google Shape;420;p57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57"/>
          <p:cNvSpPr txBox="1"/>
          <p:nvPr>
            <p:ph idx="2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Znanost u prolazu</a:t>
            </a:r>
            <a:endParaRPr/>
          </a:p>
        </p:txBody>
      </p:sp>
      <p:sp>
        <p:nvSpPr>
          <p:cNvPr id="422" name="Google Shape;422;p57"/>
          <p:cNvSpPr txBox="1"/>
          <p:nvPr>
            <p:ph idx="3" type="subTitle"/>
          </p:nvPr>
        </p:nvSpPr>
        <p:spPr>
          <a:xfrm>
            <a:off x="279528" y="2922921"/>
            <a:ext cx="19701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🔵 </a:t>
            </a:r>
            <a:r>
              <a:rPr lang="en">
                <a:solidFill>
                  <a:srgbClr val="4A86E8"/>
                </a:solidFill>
              </a:rPr>
              <a:t>ZUPport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423" name="Google Shape;423;p57"/>
          <p:cNvSpPr txBox="1"/>
          <p:nvPr>
            <p:ph idx="4" type="subTitle"/>
          </p:nvPr>
        </p:nvSpPr>
        <p:spPr>
          <a:xfrm>
            <a:off x="2489940" y="2922921"/>
            <a:ext cx="19701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🔷 </a:t>
            </a:r>
            <a:r>
              <a:rPr lang="en">
                <a:solidFill>
                  <a:srgbClr val="4A86E8"/>
                </a:solidFill>
              </a:rPr>
              <a:t>ZUPlab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424" name="Google Shape;424;p57"/>
          <p:cNvSpPr txBox="1"/>
          <p:nvPr>
            <p:ph idx="7" type="body"/>
          </p:nvPr>
        </p:nvSpPr>
        <p:spPr>
          <a:xfrm>
            <a:off x="274950" y="3206259"/>
            <a:ext cx="1970100" cy="13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ZUPport gradi sustav mentorstva i međusobne podrške među ženama u znanosti, kroz peer-to-peer formate i strukturirane susrete. Aktivnosti uključuju speed mentoring, kave s mentoricom i šetnje, uz online i uživo povezivanje.</a:t>
            </a:r>
            <a:endParaRPr/>
          </a:p>
        </p:txBody>
      </p:sp>
      <p:sp>
        <p:nvSpPr>
          <p:cNvPr id="425" name="Google Shape;425;p57"/>
          <p:cNvSpPr txBox="1"/>
          <p:nvPr>
            <p:ph idx="8" type="body"/>
          </p:nvPr>
        </p:nvSpPr>
        <p:spPr>
          <a:xfrm>
            <a:off x="2489940" y="3206259"/>
            <a:ext cx="1970100" cy="121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ZUPlab potiče inovativne projekte članica u suradnji sa zajednicama, školama i građanima. Fokus je na građanskoj znanosti i pilot-aktivnostima, uz mini grantove za članice koje žele testirati nove pristupe i teme.</a:t>
            </a:r>
            <a:endParaRPr/>
          </a:p>
        </p:txBody>
      </p:sp>
      <p:sp>
        <p:nvSpPr>
          <p:cNvPr id="426" name="Google Shape;426;p57"/>
          <p:cNvSpPr/>
          <p:nvPr/>
        </p:nvSpPr>
        <p:spPr>
          <a:xfrm>
            <a:off x="0" y="457200"/>
            <a:ext cx="652500" cy="387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57"/>
          <p:cNvSpPr txBox="1"/>
          <p:nvPr>
            <p:ph type="title"/>
          </p:nvPr>
        </p:nvSpPr>
        <p:spPr>
          <a:xfrm>
            <a:off x="837250" y="457200"/>
            <a:ext cx="68856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</a:rPr>
              <a:t>ZUP podrška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428" name="Google Shape;428;p57"/>
          <p:cNvSpPr txBox="1"/>
          <p:nvPr>
            <p:ph idx="14" type="subTitle"/>
          </p:nvPr>
        </p:nvSpPr>
        <p:spPr>
          <a:xfrm>
            <a:off x="276075" y="520738"/>
            <a:ext cx="336000" cy="226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02</a:t>
            </a:r>
            <a:endParaRPr b="1"/>
          </a:p>
        </p:txBody>
      </p:sp>
      <p:pic>
        <p:nvPicPr>
          <p:cNvPr id="429" name="Google Shape;429;p57" title="DSC_8964.jpg"/>
          <p:cNvPicPr preferRelativeResize="0"/>
          <p:nvPr/>
        </p:nvPicPr>
        <p:blipFill rotWithShape="1">
          <a:blip r:embed="rId3">
            <a:alphaModFix/>
          </a:blip>
          <a:srcRect b="0" l="0" r="12258" t="0"/>
          <a:stretch/>
        </p:blipFill>
        <p:spPr>
          <a:xfrm>
            <a:off x="5149900" y="228588"/>
            <a:ext cx="3842550" cy="2920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8"/>
          <p:cNvCxnSpPr/>
          <p:nvPr/>
        </p:nvCxnSpPr>
        <p:spPr>
          <a:xfrm rot="10800000">
            <a:off x="285000" y="4607525"/>
            <a:ext cx="857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5" name="Google Shape;435;p58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58"/>
          <p:cNvSpPr txBox="1"/>
          <p:nvPr>
            <p:ph idx="2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Znanost u prolazu</a:t>
            </a:r>
            <a:endParaRPr/>
          </a:p>
        </p:txBody>
      </p:sp>
      <p:sp>
        <p:nvSpPr>
          <p:cNvPr id="437" name="Google Shape;437;p58"/>
          <p:cNvSpPr txBox="1"/>
          <p:nvPr>
            <p:ph idx="3" type="subTitle"/>
          </p:nvPr>
        </p:nvSpPr>
        <p:spPr>
          <a:xfrm>
            <a:off x="279528" y="2922921"/>
            <a:ext cx="19701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AA84F"/>
                </a:solidFill>
                <a:latin typeface="Maven Pro"/>
                <a:ea typeface="Maven Pro"/>
                <a:cs typeface="Maven Pro"/>
                <a:sym typeface="Maven Pro"/>
              </a:rPr>
              <a:t>💚</a:t>
            </a:r>
            <a:r>
              <a:rPr lang="en">
                <a:solidFill>
                  <a:srgbClr val="6AA84F"/>
                </a:solidFill>
              </a:rPr>
              <a:t>ZUPedu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438" name="Google Shape;438;p58"/>
          <p:cNvSpPr txBox="1"/>
          <p:nvPr>
            <p:ph idx="7" type="body"/>
          </p:nvPr>
        </p:nvSpPr>
        <p:spPr>
          <a:xfrm>
            <a:off x="274950" y="3206259"/>
            <a:ext cx="1970100" cy="13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ZUPedu razvija edukacijske sadržaje i radionice za znanstvenice, učenike i širu javnost. Program uključuje uređivanje Wikipedija članaka, popularizaciju znanosti te suradnju s nastavnicima za uvođenje ZUP materijala u školsku nastavu.</a:t>
            </a:r>
            <a:endParaRPr/>
          </a:p>
        </p:txBody>
      </p:sp>
      <p:sp>
        <p:nvSpPr>
          <p:cNvPr id="439" name="Google Shape;439;p58"/>
          <p:cNvSpPr/>
          <p:nvPr/>
        </p:nvSpPr>
        <p:spPr>
          <a:xfrm>
            <a:off x="0" y="457200"/>
            <a:ext cx="652500" cy="387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" name="Google Shape;440;p58"/>
          <p:cNvSpPr txBox="1"/>
          <p:nvPr>
            <p:ph type="title"/>
          </p:nvPr>
        </p:nvSpPr>
        <p:spPr>
          <a:xfrm>
            <a:off x="837250" y="457200"/>
            <a:ext cx="68856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</a:rPr>
              <a:t>ZUP edukacije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441" name="Google Shape;441;p58"/>
          <p:cNvSpPr txBox="1"/>
          <p:nvPr>
            <p:ph idx="14" type="subTitle"/>
          </p:nvPr>
        </p:nvSpPr>
        <p:spPr>
          <a:xfrm>
            <a:off x="276075" y="520738"/>
            <a:ext cx="336000" cy="226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03</a:t>
            </a:r>
            <a:endParaRPr b="1"/>
          </a:p>
        </p:txBody>
      </p:sp>
      <p:pic>
        <p:nvPicPr>
          <p:cNvPr id="442" name="Google Shape;442;p58" title="DSC_896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600" y="1213000"/>
            <a:ext cx="4994499" cy="333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oject Kickoff Presentation">
  <a:themeElements>
    <a:clrScheme name="Simple Light">
      <a:dk1>
        <a:srgbClr val="FBFBFB"/>
      </a:dk1>
      <a:lt1>
        <a:srgbClr val="1C2026"/>
      </a:lt1>
      <a:dk2>
        <a:srgbClr val="F5F5F5"/>
      </a:dk2>
      <a:lt2>
        <a:srgbClr val="1C2026"/>
      </a:lt2>
      <a:accent1>
        <a:srgbClr val="E9E9E9"/>
      </a:accent1>
      <a:accent2>
        <a:srgbClr val="7A7A7A"/>
      </a:accent2>
      <a:accent3>
        <a:srgbClr val="C2C2C2"/>
      </a:accent3>
      <a:accent4>
        <a:srgbClr val="434343"/>
      </a:accent4>
      <a:accent5>
        <a:srgbClr val="666666"/>
      </a:accent5>
      <a:accent6>
        <a:srgbClr val="999999"/>
      </a:accent6>
      <a:hlink>
        <a:srgbClr val="B7B7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